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7" r:id="rId3"/>
    <p:sldId id="429" r:id="rId4"/>
    <p:sldId id="428"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8" r:id="rId23"/>
    <p:sldId id="447" r:id="rId24"/>
    <p:sldId id="44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660"/>
  </p:normalViewPr>
  <p:slideViewPr>
    <p:cSldViewPr snapToGrid="0">
      <p:cViewPr varScale="1">
        <p:scale>
          <a:sx n="79" d="100"/>
          <a:sy n="79" d="100"/>
        </p:scale>
        <p:origin x="39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3576"/>
          <a:stretch/>
        </p:blipFill>
        <p:spPr>
          <a:xfrm>
            <a:off x="0" y="0"/>
            <a:ext cx="12192000" cy="1528012"/>
          </a:xfrm>
          <a:prstGeom prst="rect">
            <a:avLst/>
          </a:prstGeom>
        </p:spPr>
      </p:pic>
      <p:pic>
        <p:nvPicPr>
          <p:cNvPr id="5" name="Afbeelding 4"/>
          <p:cNvPicPr>
            <a:picLocks noChangeAspect="1"/>
          </p:cNvPicPr>
          <p:nvPr/>
        </p:nvPicPr>
        <p:blipFill rotWithShape="1">
          <a:blip r:embed="rId2"/>
          <a:srcRect b="58596"/>
          <a:stretch/>
        </p:blipFill>
        <p:spPr>
          <a:xfrm>
            <a:off x="0" y="-1"/>
            <a:ext cx="12192000" cy="2394285"/>
          </a:xfrm>
          <a:prstGeom prst="rect">
            <a:avLst/>
          </a:prstGeom>
        </p:spPr>
      </p:pic>
      <p:pic>
        <p:nvPicPr>
          <p:cNvPr id="6" name="Afbeelding 5"/>
          <p:cNvPicPr>
            <a:picLocks noChangeAspect="1"/>
          </p:cNvPicPr>
          <p:nvPr/>
        </p:nvPicPr>
        <p:blipFill rotWithShape="1">
          <a:blip r:embed="rId2"/>
          <a:srcRect t="1" b="44863"/>
          <a:stretch/>
        </p:blipFill>
        <p:spPr>
          <a:xfrm>
            <a:off x="0" y="0"/>
            <a:ext cx="12192000" cy="3188368"/>
          </a:xfrm>
          <a:prstGeom prst="rect">
            <a:avLst/>
          </a:prstGeom>
        </p:spPr>
      </p:pic>
      <p:pic>
        <p:nvPicPr>
          <p:cNvPr id="7" name="Afbeelding 6"/>
          <p:cNvPicPr>
            <a:picLocks noChangeAspect="1"/>
          </p:cNvPicPr>
          <p:nvPr/>
        </p:nvPicPr>
        <p:blipFill rotWithShape="1">
          <a:blip r:embed="rId2"/>
          <a:srcRect b="30300"/>
          <a:stretch/>
        </p:blipFill>
        <p:spPr>
          <a:xfrm>
            <a:off x="0" y="0"/>
            <a:ext cx="12192000" cy="4030580"/>
          </a:xfrm>
          <a:prstGeom prst="rect">
            <a:avLst/>
          </a:prstGeom>
        </p:spPr>
      </p:pic>
      <p:pic>
        <p:nvPicPr>
          <p:cNvPr id="8" name="Afbeelding 7"/>
          <p:cNvPicPr>
            <a:picLocks noChangeAspect="1"/>
          </p:cNvPicPr>
          <p:nvPr/>
        </p:nvPicPr>
        <p:blipFill rotWithShape="1">
          <a:blip r:embed="rId2"/>
          <a:srcRect b="15320"/>
          <a:stretch/>
        </p:blipFill>
        <p:spPr>
          <a:xfrm>
            <a:off x="0" y="0"/>
            <a:ext cx="12192000" cy="4896854"/>
          </a:xfrm>
          <a:prstGeom prst="rect">
            <a:avLst/>
          </a:prstGeom>
        </p:spPr>
      </p:pic>
      <p:pic>
        <p:nvPicPr>
          <p:cNvPr id="9" name="Afbeelding 8"/>
          <p:cNvPicPr>
            <a:picLocks noChangeAspect="1"/>
          </p:cNvPicPr>
          <p:nvPr/>
        </p:nvPicPr>
        <p:blipFill rotWithShape="1">
          <a:blip r:embed="rId2"/>
          <a:srcRect r="76908" b="-285"/>
          <a:stretch/>
        </p:blipFill>
        <p:spPr>
          <a:xfrm>
            <a:off x="0" y="-1"/>
            <a:ext cx="2815389" cy="5799222"/>
          </a:xfrm>
          <a:prstGeom prst="rect">
            <a:avLst/>
          </a:prstGeom>
        </p:spPr>
      </p:pic>
      <p:pic>
        <p:nvPicPr>
          <p:cNvPr id="10" name="Afbeelding 9"/>
          <p:cNvPicPr>
            <a:picLocks noChangeAspect="1"/>
          </p:cNvPicPr>
          <p:nvPr/>
        </p:nvPicPr>
        <p:blipFill rotWithShape="1">
          <a:blip r:embed="rId2"/>
          <a:srcRect r="74046" b="132"/>
          <a:stretch/>
        </p:blipFill>
        <p:spPr>
          <a:xfrm>
            <a:off x="0" y="-1"/>
            <a:ext cx="3164305" cy="5775159"/>
          </a:xfrm>
          <a:prstGeom prst="rect">
            <a:avLst/>
          </a:prstGeom>
        </p:spPr>
      </p:pic>
      <p:pic>
        <p:nvPicPr>
          <p:cNvPr id="11" name="Afbeelding 10"/>
          <p:cNvPicPr>
            <a:picLocks noChangeAspect="1"/>
          </p:cNvPicPr>
          <p:nvPr/>
        </p:nvPicPr>
        <p:blipFill rotWithShape="1">
          <a:blip r:embed="rId2"/>
          <a:srcRect r="71776" b="132"/>
          <a:stretch/>
        </p:blipFill>
        <p:spPr>
          <a:xfrm>
            <a:off x="0" y="-1"/>
            <a:ext cx="3441032" cy="5775159"/>
          </a:xfrm>
          <a:prstGeom prst="rect">
            <a:avLst/>
          </a:prstGeom>
        </p:spPr>
      </p:pic>
      <p:pic>
        <p:nvPicPr>
          <p:cNvPr id="12" name="Afbeelding 11"/>
          <p:cNvPicPr>
            <a:picLocks noChangeAspect="1"/>
          </p:cNvPicPr>
          <p:nvPr/>
        </p:nvPicPr>
        <p:blipFill rotWithShape="1">
          <a:blip r:embed="rId2"/>
          <a:srcRect r="69013" b="-701"/>
          <a:stretch/>
        </p:blipFill>
        <p:spPr>
          <a:xfrm>
            <a:off x="0" y="-1"/>
            <a:ext cx="3777916" cy="5823285"/>
          </a:xfrm>
          <a:prstGeom prst="rect">
            <a:avLst/>
          </a:prstGeom>
        </p:spPr>
      </p:pic>
      <p:pic>
        <p:nvPicPr>
          <p:cNvPr id="13" name="Afbeelding 12"/>
          <p:cNvPicPr>
            <a:picLocks noChangeAspect="1"/>
          </p:cNvPicPr>
          <p:nvPr/>
        </p:nvPicPr>
        <p:blipFill rotWithShape="1">
          <a:blip r:embed="rId2"/>
          <a:srcRect r="66645" b="-492"/>
          <a:stretch/>
        </p:blipFill>
        <p:spPr>
          <a:xfrm>
            <a:off x="0" y="-1"/>
            <a:ext cx="4066674" cy="5811254"/>
          </a:xfrm>
          <a:prstGeom prst="rect">
            <a:avLst/>
          </a:prstGeom>
        </p:spPr>
      </p:pic>
      <p:pic>
        <p:nvPicPr>
          <p:cNvPr id="14" name="Afbeelding 13"/>
          <p:cNvPicPr>
            <a:picLocks noChangeAspect="1"/>
          </p:cNvPicPr>
          <p:nvPr/>
        </p:nvPicPr>
        <p:blipFill>
          <a:blip r:embed="rId2"/>
          <a:stretch>
            <a:fillRect/>
          </a:stretch>
        </p:blipFill>
        <p:spPr>
          <a:xfrm>
            <a:off x="0" y="-1"/>
            <a:ext cx="12192000" cy="5782767"/>
          </a:xfrm>
          <a:prstGeom prst="rect">
            <a:avLst/>
          </a:prstGeom>
        </p:spPr>
      </p:pic>
    </p:spTree>
    <p:extLst>
      <p:ext uri="{BB962C8B-B14F-4D97-AF65-F5344CB8AC3E}">
        <p14:creationId xmlns:p14="http://schemas.microsoft.com/office/powerpoint/2010/main" val="16115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vraagzijde:</a:t>
            </a:r>
            <a:endParaRPr lang="nl-NL" dirty="0"/>
          </a:p>
        </p:txBody>
      </p:sp>
      <p:sp>
        <p:nvSpPr>
          <p:cNvPr id="3" name="Tijdelijke aanduiding voor inhoud 2"/>
          <p:cNvSpPr>
            <a:spLocks noGrp="1"/>
          </p:cNvSpPr>
          <p:nvPr>
            <p:ph idx="1"/>
          </p:nvPr>
        </p:nvSpPr>
        <p:spPr>
          <a:xfrm>
            <a:off x="677334" y="2160589"/>
            <a:ext cx="9429192" cy="3880773"/>
          </a:xfrm>
        </p:spPr>
        <p:txBody>
          <a:bodyPr>
            <a:normAutofit fontScale="92500" lnSpcReduction="20000"/>
          </a:bodyPr>
          <a:lstStyle/>
          <a:p>
            <a:r>
              <a:rPr lang="nl-NL" sz="2500" dirty="0" smtClean="0"/>
              <a:t>Economische crisis 2007 veroorzaakt door daling effectieve vraag.</a:t>
            </a:r>
          </a:p>
          <a:p>
            <a:r>
              <a:rPr lang="nl-NL" sz="2500" dirty="0" smtClean="0"/>
              <a:t>De effectieve vraag wordt bepaald door:</a:t>
            </a:r>
          </a:p>
          <a:p>
            <a:r>
              <a:rPr lang="nl-NL" sz="2500" dirty="0" smtClean="0"/>
              <a:t>Gezinnen/consumenten. (aanschaf consumptiegoederen)</a:t>
            </a:r>
          </a:p>
          <a:p>
            <a:r>
              <a:rPr lang="nl-NL" sz="2500" dirty="0" smtClean="0"/>
              <a:t>De ondernemingen/bedrijven. (aanschaf productiemiddelen ook we investeringen genoemd)</a:t>
            </a:r>
          </a:p>
          <a:p>
            <a:r>
              <a:rPr lang="nl-NL" sz="2500" dirty="0" smtClean="0"/>
              <a:t>De overheid. (aanschaf consumptiegoederen + aanschaf productiemiddelen)</a:t>
            </a:r>
          </a:p>
          <a:p>
            <a:r>
              <a:rPr lang="nl-NL" sz="2500" dirty="0" smtClean="0"/>
              <a:t>Het buitenland. (export van ons land – import van ons land).</a:t>
            </a:r>
          </a:p>
          <a:p>
            <a:r>
              <a:rPr lang="nl-NL" sz="2500" dirty="0" smtClean="0"/>
              <a:t>Wordt er dus meer geïmporteerd dan geëxporteerd dan heeft het buiteland negatieve invloed op onze vraag.</a:t>
            </a:r>
            <a:endParaRPr lang="nl-NL" sz="2500" dirty="0"/>
          </a:p>
        </p:txBody>
      </p:sp>
    </p:spTree>
    <p:extLst>
      <p:ext uri="{BB962C8B-B14F-4D97-AF65-F5344CB8AC3E}">
        <p14:creationId xmlns:p14="http://schemas.microsoft.com/office/powerpoint/2010/main" val="382399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opgaves 1.6 t/m 1.8 lees bijbehorende tekst als je er niet uit komt.</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a:t>
            </a:r>
          </a:p>
          <a:p>
            <a:r>
              <a:rPr lang="nl-NL" sz="2500" dirty="0" smtClean="0"/>
              <a:t>Lees paragraaf 1.4 de aanbodzijde en maak opgave 1.9</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545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lnSpcReduction="10000"/>
          </a:bodyPr>
          <a:lstStyle/>
          <a:p>
            <a:endParaRPr lang="nl-NL" dirty="0" smtClean="0"/>
          </a:p>
          <a:p>
            <a:endParaRPr lang="nl-NL" dirty="0"/>
          </a:p>
          <a:p>
            <a:endParaRPr lang="nl-NL" dirty="0" smtClean="0"/>
          </a:p>
          <a:p>
            <a:endParaRPr lang="nl-NL" dirty="0"/>
          </a:p>
          <a:p>
            <a:endParaRPr lang="nl-NL" dirty="0" smtClean="0"/>
          </a:p>
          <a:p>
            <a:endParaRPr lang="nl-NL" dirty="0"/>
          </a:p>
          <a:p>
            <a:endParaRPr lang="nl-NL" dirty="0" smtClean="0"/>
          </a:p>
          <a:p>
            <a:endParaRPr lang="nl-NL" dirty="0"/>
          </a:p>
          <a:p>
            <a:r>
              <a:rPr lang="nl-NL" dirty="0" smtClean="0"/>
              <a:t>2. Export.</a:t>
            </a:r>
          </a:p>
          <a:p>
            <a:r>
              <a:rPr lang="nl-NL" dirty="0" smtClean="0"/>
              <a:t>3. Consumptie + Import.</a:t>
            </a:r>
            <a:endParaRPr lang="nl-NL" dirty="0"/>
          </a:p>
        </p:txBody>
      </p:sp>
      <p:pic>
        <p:nvPicPr>
          <p:cNvPr id="4" name="Afbeelding 3"/>
          <p:cNvPicPr>
            <a:picLocks noChangeAspect="1"/>
          </p:cNvPicPr>
          <p:nvPr/>
        </p:nvPicPr>
        <p:blipFill rotWithShape="1">
          <a:blip r:embed="rId2"/>
          <a:srcRect b="81521"/>
          <a:stretch/>
        </p:blipFill>
        <p:spPr>
          <a:xfrm>
            <a:off x="0" y="0"/>
            <a:ext cx="12192000" cy="1130968"/>
          </a:xfrm>
          <a:prstGeom prst="rect">
            <a:avLst/>
          </a:prstGeom>
        </p:spPr>
      </p:pic>
      <p:pic>
        <p:nvPicPr>
          <p:cNvPr id="5" name="Afbeelding 4"/>
          <p:cNvPicPr>
            <a:picLocks noChangeAspect="1"/>
          </p:cNvPicPr>
          <p:nvPr/>
        </p:nvPicPr>
        <p:blipFill rotWithShape="1">
          <a:blip r:embed="rId2"/>
          <a:srcRect r="67730" b="50263"/>
          <a:stretch/>
        </p:blipFill>
        <p:spPr>
          <a:xfrm>
            <a:off x="0" y="0"/>
            <a:ext cx="3934326" cy="3043989"/>
          </a:xfrm>
          <a:prstGeom prst="rect">
            <a:avLst/>
          </a:prstGeom>
        </p:spPr>
      </p:pic>
      <p:pic>
        <p:nvPicPr>
          <p:cNvPr id="6" name="Afbeelding 5"/>
          <p:cNvPicPr>
            <a:picLocks noChangeAspect="1"/>
          </p:cNvPicPr>
          <p:nvPr/>
        </p:nvPicPr>
        <p:blipFill rotWithShape="1">
          <a:blip r:embed="rId2"/>
          <a:srcRect r="48388" b="52622"/>
          <a:stretch/>
        </p:blipFill>
        <p:spPr>
          <a:xfrm>
            <a:off x="0" y="0"/>
            <a:ext cx="6292516" cy="2899611"/>
          </a:xfrm>
          <a:prstGeom prst="rect">
            <a:avLst/>
          </a:prstGeom>
        </p:spPr>
      </p:pic>
      <p:pic>
        <p:nvPicPr>
          <p:cNvPr id="7" name="Afbeelding 6"/>
          <p:cNvPicPr>
            <a:picLocks noChangeAspect="1"/>
          </p:cNvPicPr>
          <p:nvPr/>
        </p:nvPicPr>
        <p:blipFill rotWithShape="1">
          <a:blip r:embed="rId2"/>
          <a:srcRect r="45526" b="26083"/>
          <a:stretch/>
        </p:blipFill>
        <p:spPr>
          <a:xfrm>
            <a:off x="0" y="0"/>
            <a:ext cx="6641432" cy="4523874"/>
          </a:xfrm>
          <a:prstGeom prst="rect">
            <a:avLst/>
          </a:prstGeom>
        </p:spPr>
      </p:pic>
      <p:pic>
        <p:nvPicPr>
          <p:cNvPr id="8" name="Afbeelding 7"/>
          <p:cNvPicPr>
            <a:picLocks noChangeAspect="1"/>
          </p:cNvPicPr>
          <p:nvPr/>
        </p:nvPicPr>
        <p:blipFill rotWithShape="1">
          <a:blip r:embed="rId2"/>
          <a:srcRect r="34276" b="24903"/>
          <a:stretch/>
        </p:blipFill>
        <p:spPr>
          <a:xfrm>
            <a:off x="0" y="0"/>
            <a:ext cx="8013032" cy="4596063"/>
          </a:xfrm>
          <a:prstGeom prst="rect">
            <a:avLst/>
          </a:prstGeom>
        </p:spPr>
      </p:pic>
      <p:pic>
        <p:nvPicPr>
          <p:cNvPr id="9" name="Afbeelding 8"/>
          <p:cNvPicPr>
            <a:picLocks noChangeAspect="1"/>
          </p:cNvPicPr>
          <p:nvPr/>
        </p:nvPicPr>
        <p:blipFill rotWithShape="1">
          <a:blip r:embed="rId2"/>
          <a:srcRect r="22842" b="25706"/>
          <a:stretch/>
        </p:blipFill>
        <p:spPr>
          <a:xfrm>
            <a:off x="0" y="0"/>
            <a:ext cx="9407047" cy="4546948"/>
          </a:xfrm>
          <a:prstGeom prst="rect">
            <a:avLst/>
          </a:prstGeom>
        </p:spPr>
      </p:pic>
      <p:pic>
        <p:nvPicPr>
          <p:cNvPr id="10" name="Afbeelding 9"/>
          <p:cNvPicPr>
            <a:picLocks noChangeAspect="1"/>
          </p:cNvPicPr>
          <p:nvPr/>
        </p:nvPicPr>
        <p:blipFill rotWithShape="1">
          <a:blip r:embed="rId2"/>
          <a:srcRect l="1" r="547" b="25092"/>
          <a:stretch/>
        </p:blipFill>
        <p:spPr>
          <a:xfrm>
            <a:off x="0" y="0"/>
            <a:ext cx="12125195" cy="4584526"/>
          </a:xfrm>
          <a:prstGeom prst="rect">
            <a:avLst/>
          </a:prstGeom>
        </p:spPr>
      </p:pic>
      <p:pic>
        <p:nvPicPr>
          <p:cNvPr id="11" name="Afbeelding 10"/>
          <p:cNvPicPr>
            <a:picLocks noChangeAspect="1"/>
          </p:cNvPicPr>
          <p:nvPr/>
        </p:nvPicPr>
        <p:blipFill rotWithShape="1">
          <a:blip r:embed="rId2"/>
          <a:srcRect r="-68" b="15267"/>
          <a:stretch/>
        </p:blipFill>
        <p:spPr>
          <a:xfrm>
            <a:off x="-1" y="0"/>
            <a:ext cx="12200351" cy="5185775"/>
          </a:xfrm>
          <a:prstGeom prst="rect">
            <a:avLst/>
          </a:prstGeom>
        </p:spPr>
      </p:pic>
    </p:spTree>
    <p:extLst>
      <p:ext uri="{BB962C8B-B14F-4D97-AF65-F5344CB8AC3E}">
        <p14:creationId xmlns:p14="http://schemas.microsoft.com/office/powerpoint/2010/main" val="264825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1289772"/>
          </a:xfrm>
          <a:prstGeom prst="rect">
            <a:avLst/>
          </a:prstGeom>
        </p:spPr>
      </p:pic>
    </p:spTree>
    <p:extLst>
      <p:ext uri="{BB962C8B-B14F-4D97-AF65-F5344CB8AC3E}">
        <p14:creationId xmlns:p14="http://schemas.microsoft.com/office/powerpoint/2010/main" val="314772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5484" y="336884"/>
            <a:ext cx="8708518" cy="1593516"/>
          </a:xfrm>
        </p:spPr>
        <p:txBody>
          <a:bodyPr/>
          <a:lstStyle/>
          <a:p>
            <a:r>
              <a:rPr lang="nl-NL" dirty="0" smtClean="0"/>
              <a:t>1.4 de aanbodzijde	</a:t>
            </a:r>
            <a:endParaRPr lang="nl-NL" dirty="0"/>
          </a:p>
        </p:txBody>
      </p:sp>
      <p:sp>
        <p:nvSpPr>
          <p:cNvPr id="3" name="Tijdelijke aanduiding voor inhoud 2"/>
          <p:cNvSpPr>
            <a:spLocks noGrp="1"/>
          </p:cNvSpPr>
          <p:nvPr>
            <p:ph idx="1"/>
          </p:nvPr>
        </p:nvSpPr>
        <p:spPr>
          <a:xfrm>
            <a:off x="565484" y="818147"/>
            <a:ext cx="9541042" cy="5223215"/>
          </a:xfrm>
        </p:spPr>
        <p:txBody>
          <a:bodyPr>
            <a:noAutofit/>
          </a:bodyPr>
          <a:lstStyle/>
          <a:p>
            <a:r>
              <a:rPr lang="nl-NL" sz="2400" dirty="0" smtClean="0"/>
              <a:t>Een crisis kan ook ontstaan aan de aanbodzijde van de economie:</a:t>
            </a:r>
          </a:p>
          <a:p>
            <a:r>
              <a:rPr lang="nl-NL" sz="2400" dirty="0" smtClean="0"/>
              <a:t>Problemen met productieproces of productiekosten.</a:t>
            </a:r>
          </a:p>
          <a:p>
            <a:r>
              <a:rPr lang="nl-NL" sz="2400" dirty="0" smtClean="0"/>
              <a:t>De werkloosheid die dan ontstaat noemen we : structurele werkloosheid.</a:t>
            </a:r>
          </a:p>
          <a:p>
            <a:r>
              <a:rPr lang="nl-NL" sz="2400" dirty="0" smtClean="0"/>
              <a:t>Productiecapaciteit wordt bepaald door de kwaliteit en kwantiteit van productiefactoren: arbeid, kapitaal, natuur, ondernemerschap.</a:t>
            </a:r>
          </a:p>
          <a:p>
            <a:r>
              <a:rPr lang="nl-NL" sz="2400" dirty="0" smtClean="0"/>
              <a:t>De verhouding tussen de productiefactoren kan verschillen. (In dienstensectoren relatief weinig natuur nodig).</a:t>
            </a:r>
          </a:p>
          <a:p>
            <a:r>
              <a:rPr lang="nl-NL" sz="2400" dirty="0" smtClean="0"/>
              <a:t>De productiefactor waarvan we het minste hebben bepaald de productiecapaciteit, dit wordt ook wel de knelpuntfactor genoemd.</a:t>
            </a:r>
          </a:p>
          <a:p>
            <a:r>
              <a:rPr lang="nl-NL" sz="2400" dirty="0" smtClean="0"/>
              <a:t>Structurele werkloosheid = kwantitatief (te weinig plekken) of kwalitatief (mismatch tussen arbeid aangeboden/gevraagd)</a:t>
            </a:r>
          </a:p>
          <a:p>
            <a:endParaRPr lang="nl-NL" sz="2400" dirty="0"/>
          </a:p>
        </p:txBody>
      </p:sp>
    </p:spTree>
    <p:extLst>
      <p:ext uri="{BB962C8B-B14F-4D97-AF65-F5344CB8AC3E}">
        <p14:creationId xmlns:p14="http://schemas.microsoft.com/office/powerpoint/2010/main" val="63408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opgaves 1.9 en 1.10 lees bijbehorende tekst als je er niet uit komt. Daarna zelftestopgave 1.18</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7207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8712"/>
          <a:stretch/>
        </p:blipFill>
        <p:spPr>
          <a:xfrm>
            <a:off x="0" y="0"/>
            <a:ext cx="12192000" cy="974558"/>
          </a:xfrm>
          <a:prstGeom prst="rect">
            <a:avLst/>
          </a:prstGeom>
        </p:spPr>
      </p:pic>
      <p:pic>
        <p:nvPicPr>
          <p:cNvPr id="5" name="Afbeelding 4"/>
          <p:cNvPicPr>
            <a:picLocks noChangeAspect="1"/>
          </p:cNvPicPr>
          <p:nvPr/>
        </p:nvPicPr>
        <p:blipFill rotWithShape="1">
          <a:blip r:embed="rId2"/>
          <a:srcRect b="61891"/>
          <a:stretch/>
        </p:blipFill>
        <p:spPr>
          <a:xfrm>
            <a:off x="0" y="0"/>
            <a:ext cx="12192000" cy="1744579"/>
          </a:xfrm>
          <a:prstGeom prst="rect">
            <a:avLst/>
          </a:prstGeom>
        </p:spPr>
      </p:pic>
      <p:pic>
        <p:nvPicPr>
          <p:cNvPr id="6" name="Afbeelding 5"/>
          <p:cNvPicPr>
            <a:picLocks noChangeAspect="1"/>
          </p:cNvPicPr>
          <p:nvPr/>
        </p:nvPicPr>
        <p:blipFill rotWithShape="1">
          <a:blip r:embed="rId2"/>
          <a:srcRect b="34033"/>
          <a:stretch/>
        </p:blipFill>
        <p:spPr>
          <a:xfrm>
            <a:off x="0" y="0"/>
            <a:ext cx="12192000" cy="3019926"/>
          </a:xfrm>
          <a:prstGeom prst="rect">
            <a:avLst/>
          </a:prstGeom>
        </p:spPr>
      </p:pic>
      <p:pic>
        <p:nvPicPr>
          <p:cNvPr id="7" name="Afbeelding 6"/>
          <p:cNvPicPr>
            <a:picLocks noChangeAspect="1"/>
          </p:cNvPicPr>
          <p:nvPr/>
        </p:nvPicPr>
        <p:blipFill>
          <a:blip r:embed="rId2"/>
          <a:stretch>
            <a:fillRect/>
          </a:stretch>
        </p:blipFill>
        <p:spPr>
          <a:xfrm>
            <a:off x="0" y="0"/>
            <a:ext cx="12192000" cy="4577930"/>
          </a:xfrm>
          <a:prstGeom prst="rect">
            <a:avLst/>
          </a:prstGeom>
        </p:spPr>
      </p:pic>
    </p:spTree>
    <p:extLst>
      <p:ext uri="{BB962C8B-B14F-4D97-AF65-F5344CB8AC3E}">
        <p14:creationId xmlns:p14="http://schemas.microsoft.com/office/powerpoint/2010/main" val="119758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66760" b="76917"/>
          <a:stretch/>
        </p:blipFill>
        <p:spPr>
          <a:xfrm>
            <a:off x="0" y="1"/>
            <a:ext cx="2851484" cy="1588168"/>
          </a:xfrm>
          <a:prstGeom prst="rect">
            <a:avLst/>
          </a:prstGeom>
        </p:spPr>
      </p:pic>
      <p:pic>
        <p:nvPicPr>
          <p:cNvPr id="5" name="Afbeelding 4"/>
          <p:cNvPicPr>
            <a:picLocks noChangeAspect="1"/>
          </p:cNvPicPr>
          <p:nvPr/>
        </p:nvPicPr>
        <p:blipFill rotWithShape="1">
          <a:blip r:embed="rId2"/>
          <a:srcRect r="70126" b="37745"/>
          <a:stretch/>
        </p:blipFill>
        <p:spPr>
          <a:xfrm>
            <a:off x="0" y="1"/>
            <a:ext cx="2562726" cy="4283242"/>
          </a:xfrm>
          <a:prstGeom prst="rect">
            <a:avLst/>
          </a:prstGeom>
        </p:spPr>
      </p:pic>
      <p:pic>
        <p:nvPicPr>
          <p:cNvPr id="6" name="Afbeelding 5"/>
          <p:cNvPicPr>
            <a:picLocks noChangeAspect="1"/>
          </p:cNvPicPr>
          <p:nvPr/>
        </p:nvPicPr>
        <p:blipFill rotWithShape="1">
          <a:blip r:embed="rId2"/>
          <a:srcRect r="51192" b="30925"/>
          <a:stretch/>
        </p:blipFill>
        <p:spPr>
          <a:xfrm>
            <a:off x="0" y="1"/>
            <a:ext cx="4186989" cy="4752474"/>
          </a:xfrm>
          <a:prstGeom prst="rect">
            <a:avLst/>
          </a:prstGeom>
        </p:spPr>
      </p:pic>
      <p:pic>
        <p:nvPicPr>
          <p:cNvPr id="7" name="Afbeelding 6"/>
          <p:cNvPicPr>
            <a:picLocks noChangeAspect="1"/>
          </p:cNvPicPr>
          <p:nvPr/>
        </p:nvPicPr>
        <p:blipFill rotWithShape="1">
          <a:blip r:embed="rId2"/>
          <a:srcRect r="52735" b="-727"/>
          <a:stretch/>
        </p:blipFill>
        <p:spPr>
          <a:xfrm>
            <a:off x="0" y="0"/>
            <a:ext cx="4054642" cy="6930189"/>
          </a:xfrm>
          <a:prstGeom prst="rect">
            <a:avLst/>
          </a:prstGeom>
        </p:spPr>
      </p:pic>
      <p:pic>
        <p:nvPicPr>
          <p:cNvPr id="8" name="Afbeelding 7"/>
          <p:cNvPicPr>
            <a:picLocks noChangeAspect="1"/>
          </p:cNvPicPr>
          <p:nvPr/>
        </p:nvPicPr>
        <p:blipFill rotWithShape="1">
          <a:blip r:embed="rId2"/>
          <a:srcRect r="140" b="76392"/>
          <a:stretch/>
        </p:blipFill>
        <p:spPr>
          <a:xfrm>
            <a:off x="0" y="0"/>
            <a:ext cx="8566484" cy="1624263"/>
          </a:xfrm>
          <a:prstGeom prst="rect">
            <a:avLst/>
          </a:prstGeom>
        </p:spPr>
      </p:pic>
      <p:pic>
        <p:nvPicPr>
          <p:cNvPr id="9" name="Afbeelding 8"/>
          <p:cNvPicPr>
            <a:picLocks noChangeAspect="1"/>
          </p:cNvPicPr>
          <p:nvPr/>
        </p:nvPicPr>
        <p:blipFill rotWithShape="1">
          <a:blip r:embed="rId2"/>
          <a:srcRect r="-281" b="53134"/>
          <a:stretch/>
        </p:blipFill>
        <p:spPr>
          <a:xfrm>
            <a:off x="-1" y="0"/>
            <a:ext cx="8602579" cy="3224463"/>
          </a:xfrm>
          <a:prstGeom prst="rect">
            <a:avLst/>
          </a:prstGeom>
        </p:spPr>
      </p:pic>
      <p:pic>
        <p:nvPicPr>
          <p:cNvPr id="10" name="Afbeelding 9"/>
          <p:cNvPicPr>
            <a:picLocks noChangeAspect="1"/>
          </p:cNvPicPr>
          <p:nvPr/>
        </p:nvPicPr>
        <p:blipFill rotWithShape="1">
          <a:blip r:embed="rId2"/>
          <a:srcRect r="31837" b="31450"/>
          <a:stretch/>
        </p:blipFill>
        <p:spPr>
          <a:xfrm>
            <a:off x="0" y="0"/>
            <a:ext cx="5847347" cy="4716379"/>
          </a:xfrm>
          <a:prstGeom prst="rect">
            <a:avLst/>
          </a:prstGeom>
        </p:spPr>
      </p:pic>
      <p:pic>
        <p:nvPicPr>
          <p:cNvPr id="11" name="Afbeelding 10"/>
          <p:cNvPicPr>
            <a:picLocks noChangeAspect="1"/>
          </p:cNvPicPr>
          <p:nvPr/>
        </p:nvPicPr>
        <p:blipFill rotWithShape="1">
          <a:blip r:embed="rId2"/>
          <a:srcRect b="29001"/>
          <a:stretch/>
        </p:blipFill>
        <p:spPr>
          <a:xfrm>
            <a:off x="0" y="0"/>
            <a:ext cx="8578516" cy="4884821"/>
          </a:xfrm>
          <a:prstGeom prst="rect">
            <a:avLst/>
          </a:prstGeom>
        </p:spPr>
      </p:pic>
      <p:pic>
        <p:nvPicPr>
          <p:cNvPr id="12" name="Afbeelding 11"/>
          <p:cNvPicPr>
            <a:picLocks noChangeAspect="1"/>
          </p:cNvPicPr>
          <p:nvPr/>
        </p:nvPicPr>
        <p:blipFill>
          <a:blip r:embed="rId2"/>
          <a:stretch>
            <a:fillRect/>
          </a:stretch>
        </p:blipFill>
        <p:spPr>
          <a:xfrm>
            <a:off x="0" y="0"/>
            <a:ext cx="8578516" cy="6880143"/>
          </a:xfrm>
          <a:prstGeom prst="rect">
            <a:avLst/>
          </a:prstGeom>
        </p:spPr>
      </p:pic>
    </p:spTree>
    <p:extLst>
      <p:ext uri="{BB962C8B-B14F-4D97-AF65-F5344CB8AC3E}">
        <p14:creationId xmlns:p14="http://schemas.microsoft.com/office/powerpoint/2010/main" val="38567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hoofdstuk 2, klassieken en </a:t>
            </a:r>
            <a:r>
              <a:rPr lang="nl-NL" dirty="0" err="1" smtClean="0"/>
              <a:t>keynes</a:t>
            </a:r>
            <a:r>
              <a:rPr lang="nl-NL" dirty="0" smtClean="0"/>
              <a:t>.</a:t>
            </a:r>
            <a:endParaRPr lang="nl-NL" dirty="0"/>
          </a:p>
        </p:txBody>
      </p:sp>
      <p:sp>
        <p:nvSpPr>
          <p:cNvPr id="3" name="Tijdelijke aanduiding voor inhoud 2"/>
          <p:cNvSpPr>
            <a:spLocks noGrp="1"/>
          </p:cNvSpPr>
          <p:nvPr>
            <p:ph idx="1"/>
          </p:nvPr>
        </p:nvSpPr>
        <p:spPr/>
        <p:txBody>
          <a:bodyPr>
            <a:normAutofit/>
          </a:bodyPr>
          <a:lstStyle/>
          <a:p>
            <a:r>
              <a:rPr lang="nl-NL" sz="2500" dirty="0" smtClean="0"/>
              <a:t>Klassieken en </a:t>
            </a:r>
            <a:r>
              <a:rPr lang="nl-NL" sz="2500" dirty="0" err="1" smtClean="0"/>
              <a:t>keynes</a:t>
            </a:r>
            <a:r>
              <a:rPr lang="nl-NL" sz="2500" dirty="0" smtClean="0"/>
              <a:t> zijn 2 verschillende </a:t>
            </a:r>
            <a:r>
              <a:rPr lang="nl-NL" sz="2500" dirty="0" err="1" smtClean="0"/>
              <a:t>theorieen</a:t>
            </a:r>
            <a:r>
              <a:rPr lang="nl-NL" sz="2500" dirty="0" smtClean="0"/>
              <a:t> die anders kijken naar verschillende economische verschijnselen. We beginnen met kijken naar de werkloosheid.</a:t>
            </a:r>
            <a:endParaRPr lang="nl-NL" sz="2500" dirty="0"/>
          </a:p>
        </p:txBody>
      </p:sp>
    </p:spTree>
    <p:extLst>
      <p:ext uri="{BB962C8B-B14F-4D97-AF65-F5344CB8AC3E}">
        <p14:creationId xmlns:p14="http://schemas.microsoft.com/office/powerpoint/2010/main" val="309575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Lessen aankomende week</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nabespreken toets, starten aan H1.</a:t>
            </a:r>
          </a:p>
          <a:p>
            <a:r>
              <a:rPr lang="nl-NL" sz="2500" dirty="0" smtClean="0"/>
              <a:t>Les 2: hoofdstuk 1 afmaken. (t/m 1.10)</a:t>
            </a:r>
          </a:p>
          <a:p>
            <a:r>
              <a:rPr lang="nl-NL" sz="2500" dirty="0" smtClean="0"/>
              <a:t>Les 3: hoofdstuk 2, 2.1 t/m 2.7.</a:t>
            </a:r>
          </a:p>
          <a:p>
            <a:r>
              <a:rPr lang="nl-NL" sz="2500" dirty="0" smtClean="0"/>
              <a:t>Hoofdstuk 1: conjunctuur, zowel vraag als aanbod.</a:t>
            </a:r>
          </a:p>
          <a:p>
            <a:r>
              <a:rPr lang="nl-NL" sz="2500" dirty="0" smtClean="0"/>
              <a:t>Hoofdstuk 2: klassieken en </a:t>
            </a:r>
            <a:r>
              <a:rPr lang="nl-NL" sz="2500" dirty="0" err="1" smtClean="0"/>
              <a:t>keynes</a:t>
            </a:r>
            <a:r>
              <a:rPr lang="nl-NL" sz="2500" dirty="0" smtClean="0"/>
              <a:t>.</a:t>
            </a:r>
          </a:p>
          <a:p>
            <a:endParaRPr lang="nl-NL" sz="2500" dirty="0" smtClean="0"/>
          </a:p>
          <a:p>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Klassieken theorie en werkloosheid.	</a:t>
            </a:r>
            <a:endParaRPr lang="nl-NL" dirty="0"/>
          </a:p>
        </p:txBody>
      </p:sp>
      <p:sp>
        <p:nvSpPr>
          <p:cNvPr id="3" name="Tijdelijke aanduiding voor inhoud 2"/>
          <p:cNvSpPr>
            <a:spLocks noGrp="1"/>
          </p:cNvSpPr>
          <p:nvPr>
            <p:ph idx="1"/>
          </p:nvPr>
        </p:nvSpPr>
        <p:spPr>
          <a:xfrm>
            <a:off x="677334" y="1167064"/>
            <a:ext cx="8596668" cy="4669762"/>
          </a:xfrm>
        </p:spPr>
        <p:txBody>
          <a:bodyPr>
            <a:noAutofit/>
          </a:bodyPr>
          <a:lstStyle/>
          <a:p>
            <a:r>
              <a:rPr lang="nl-NL" sz="2500" dirty="0" smtClean="0"/>
              <a:t>Bekende klassieke econoom: adam </a:t>
            </a:r>
            <a:r>
              <a:rPr lang="nl-NL" sz="2500" dirty="0" err="1" smtClean="0"/>
              <a:t>smith</a:t>
            </a:r>
            <a:endParaRPr lang="nl-NL" sz="2500" dirty="0" smtClean="0"/>
          </a:p>
          <a:p>
            <a:r>
              <a:rPr lang="nl-NL" sz="2500" dirty="0" smtClean="0"/>
              <a:t>Theorie stelt dat door het marktmechanisme steeds automatische een evenwicht zal komen.</a:t>
            </a:r>
          </a:p>
          <a:p>
            <a:r>
              <a:rPr lang="nl-NL" sz="2500" dirty="0" smtClean="0"/>
              <a:t>Vanuit werkloosheid bekeken:</a:t>
            </a:r>
          </a:p>
          <a:p>
            <a:r>
              <a:rPr lang="nl-NL" sz="2500" dirty="0" smtClean="0"/>
              <a:t>De prijs van arbeid is te hoog, de vraag naar arbeid is kleiner dan het aanbod van arbeid.</a:t>
            </a:r>
          </a:p>
          <a:p>
            <a:r>
              <a:rPr lang="nl-NL" sz="2500" dirty="0" smtClean="0"/>
              <a:t>De prijs zal dalen, waardoor het aanbod van arbeid afneemt (minder mensen willen voor een lager loon werken) en de vraag toeneemt (loonkosten worden lager, wordt voor bedrijven aantrekkelijker werknemers aan te nemen)</a:t>
            </a:r>
          </a:p>
          <a:p>
            <a:r>
              <a:rPr lang="nl-NL" sz="2500" dirty="0" smtClean="0"/>
              <a:t>Hierdoor zal er op lange termijn beperkt tot geen werkloosheid zijn</a:t>
            </a:r>
          </a:p>
        </p:txBody>
      </p:sp>
    </p:spTree>
    <p:extLst>
      <p:ext uri="{BB962C8B-B14F-4D97-AF65-F5344CB8AC3E}">
        <p14:creationId xmlns:p14="http://schemas.microsoft.com/office/powerpoint/2010/main" val="180548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opgaves 2.1 t/m 2.4 lees bijbehorende tekst als je er niet uit komt. </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minuten de tijd</a:t>
            </a:r>
          </a:p>
          <a:p>
            <a:r>
              <a:rPr lang="nl-NL" sz="2500" dirty="0" smtClean="0"/>
              <a:t>Eerder klaar?</a:t>
            </a:r>
          </a:p>
          <a:p>
            <a:r>
              <a:rPr lang="nl-NL" sz="2500" dirty="0" smtClean="0"/>
              <a:t>Zelfstandig verder t/m 2.7</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8920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264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737"/>
          <a:stretch/>
        </p:blipFill>
        <p:spPr>
          <a:xfrm>
            <a:off x="0" y="0"/>
            <a:ext cx="12192000" cy="974558"/>
          </a:xfrm>
          <a:prstGeom prst="rect">
            <a:avLst/>
          </a:prstGeom>
        </p:spPr>
      </p:pic>
      <p:pic>
        <p:nvPicPr>
          <p:cNvPr id="5" name="Afbeelding 4"/>
          <p:cNvPicPr>
            <a:picLocks noChangeAspect="1"/>
          </p:cNvPicPr>
          <p:nvPr/>
        </p:nvPicPr>
        <p:blipFill rotWithShape="1">
          <a:blip r:embed="rId2"/>
          <a:srcRect b="74939"/>
          <a:stretch/>
        </p:blipFill>
        <p:spPr>
          <a:xfrm>
            <a:off x="0" y="0"/>
            <a:ext cx="12192000" cy="1600200"/>
          </a:xfrm>
          <a:prstGeom prst="rect">
            <a:avLst/>
          </a:prstGeom>
        </p:spPr>
      </p:pic>
      <p:pic>
        <p:nvPicPr>
          <p:cNvPr id="6" name="Afbeelding 5"/>
          <p:cNvPicPr>
            <a:picLocks noChangeAspect="1"/>
          </p:cNvPicPr>
          <p:nvPr/>
        </p:nvPicPr>
        <p:blipFill rotWithShape="1">
          <a:blip r:embed="rId2"/>
          <a:srcRect b="67590"/>
          <a:stretch/>
        </p:blipFill>
        <p:spPr>
          <a:xfrm>
            <a:off x="0" y="0"/>
            <a:ext cx="12192000" cy="2069432"/>
          </a:xfrm>
          <a:prstGeom prst="rect">
            <a:avLst/>
          </a:prstGeom>
        </p:spPr>
      </p:pic>
      <p:pic>
        <p:nvPicPr>
          <p:cNvPr id="7" name="Afbeelding 6"/>
          <p:cNvPicPr>
            <a:picLocks noChangeAspect="1"/>
          </p:cNvPicPr>
          <p:nvPr/>
        </p:nvPicPr>
        <p:blipFill rotWithShape="1">
          <a:blip r:embed="rId2"/>
          <a:srcRect r="80954" b="56661"/>
          <a:stretch/>
        </p:blipFill>
        <p:spPr>
          <a:xfrm>
            <a:off x="0" y="0"/>
            <a:ext cx="2322095" cy="2767263"/>
          </a:xfrm>
          <a:prstGeom prst="rect">
            <a:avLst/>
          </a:prstGeom>
        </p:spPr>
      </p:pic>
      <p:pic>
        <p:nvPicPr>
          <p:cNvPr id="8" name="Afbeelding 7"/>
          <p:cNvPicPr>
            <a:picLocks noChangeAspect="1"/>
          </p:cNvPicPr>
          <p:nvPr/>
        </p:nvPicPr>
        <p:blipFill rotWithShape="1">
          <a:blip r:embed="rId2"/>
          <a:srcRect r="34375" b="56661"/>
          <a:stretch/>
        </p:blipFill>
        <p:spPr>
          <a:xfrm>
            <a:off x="0" y="0"/>
            <a:ext cx="8001000" cy="2767263"/>
          </a:xfrm>
          <a:prstGeom prst="rect">
            <a:avLst/>
          </a:prstGeom>
        </p:spPr>
      </p:pic>
      <p:pic>
        <p:nvPicPr>
          <p:cNvPr id="9" name="Afbeelding 8"/>
          <p:cNvPicPr>
            <a:picLocks noChangeAspect="1"/>
          </p:cNvPicPr>
          <p:nvPr/>
        </p:nvPicPr>
        <p:blipFill rotWithShape="1">
          <a:blip r:embed="rId2"/>
          <a:srcRect r="6448" b="56473"/>
          <a:stretch/>
        </p:blipFill>
        <p:spPr>
          <a:xfrm>
            <a:off x="0" y="0"/>
            <a:ext cx="11405937" cy="2779295"/>
          </a:xfrm>
          <a:prstGeom prst="rect">
            <a:avLst/>
          </a:prstGeom>
        </p:spPr>
      </p:pic>
      <p:pic>
        <p:nvPicPr>
          <p:cNvPr id="10" name="Afbeelding 9"/>
          <p:cNvPicPr>
            <a:picLocks noChangeAspect="1"/>
          </p:cNvPicPr>
          <p:nvPr/>
        </p:nvPicPr>
        <p:blipFill rotWithShape="1">
          <a:blip r:embed="rId2"/>
          <a:srcRect b="51950"/>
          <a:stretch/>
        </p:blipFill>
        <p:spPr>
          <a:xfrm>
            <a:off x="0" y="0"/>
            <a:ext cx="12192000" cy="3068053"/>
          </a:xfrm>
          <a:prstGeom prst="rect">
            <a:avLst/>
          </a:prstGeom>
        </p:spPr>
      </p:pic>
      <p:pic>
        <p:nvPicPr>
          <p:cNvPr id="11" name="Afbeelding 10"/>
          <p:cNvPicPr>
            <a:picLocks noChangeAspect="1"/>
          </p:cNvPicPr>
          <p:nvPr/>
        </p:nvPicPr>
        <p:blipFill rotWithShape="1">
          <a:blip r:embed="rId2"/>
          <a:srcRect r="80954" b="44601"/>
          <a:stretch/>
        </p:blipFill>
        <p:spPr>
          <a:xfrm>
            <a:off x="0" y="0"/>
            <a:ext cx="2322095" cy="3537284"/>
          </a:xfrm>
          <a:prstGeom prst="rect">
            <a:avLst/>
          </a:prstGeom>
        </p:spPr>
      </p:pic>
      <p:pic>
        <p:nvPicPr>
          <p:cNvPr id="12" name="Afbeelding 11"/>
          <p:cNvPicPr>
            <a:picLocks noChangeAspect="1"/>
          </p:cNvPicPr>
          <p:nvPr/>
        </p:nvPicPr>
        <p:blipFill rotWithShape="1">
          <a:blip r:embed="rId2"/>
          <a:srcRect r="68717" b="44413"/>
          <a:stretch/>
        </p:blipFill>
        <p:spPr>
          <a:xfrm>
            <a:off x="0" y="0"/>
            <a:ext cx="3814011" cy="3549316"/>
          </a:xfrm>
          <a:prstGeom prst="rect">
            <a:avLst/>
          </a:prstGeom>
        </p:spPr>
      </p:pic>
      <p:pic>
        <p:nvPicPr>
          <p:cNvPr id="13" name="Afbeelding 12"/>
          <p:cNvPicPr>
            <a:picLocks noChangeAspect="1"/>
          </p:cNvPicPr>
          <p:nvPr/>
        </p:nvPicPr>
        <p:blipFill rotWithShape="1">
          <a:blip r:embed="rId2"/>
          <a:srcRect r="27763" b="45355"/>
          <a:stretch/>
        </p:blipFill>
        <p:spPr>
          <a:xfrm>
            <a:off x="0" y="0"/>
            <a:ext cx="8807116" cy="3489158"/>
          </a:xfrm>
          <a:prstGeom prst="rect">
            <a:avLst/>
          </a:prstGeom>
        </p:spPr>
      </p:pic>
      <p:pic>
        <p:nvPicPr>
          <p:cNvPr id="14" name="Afbeelding 13"/>
          <p:cNvPicPr>
            <a:picLocks noChangeAspect="1"/>
          </p:cNvPicPr>
          <p:nvPr/>
        </p:nvPicPr>
        <p:blipFill rotWithShape="1">
          <a:blip r:embed="rId2"/>
          <a:srcRect r="15724" b="45543"/>
          <a:stretch/>
        </p:blipFill>
        <p:spPr>
          <a:xfrm>
            <a:off x="0" y="0"/>
            <a:ext cx="10274968" cy="3477126"/>
          </a:xfrm>
          <a:prstGeom prst="rect">
            <a:avLst/>
          </a:prstGeom>
        </p:spPr>
      </p:pic>
      <p:pic>
        <p:nvPicPr>
          <p:cNvPr id="15" name="Afbeelding 14"/>
          <p:cNvPicPr>
            <a:picLocks noChangeAspect="1"/>
          </p:cNvPicPr>
          <p:nvPr/>
        </p:nvPicPr>
        <p:blipFill rotWithShape="1">
          <a:blip r:embed="rId2"/>
          <a:srcRect r="-164" b="44978"/>
          <a:stretch/>
        </p:blipFill>
        <p:spPr>
          <a:xfrm>
            <a:off x="-1" y="0"/>
            <a:ext cx="12212053" cy="3513221"/>
          </a:xfrm>
          <a:prstGeom prst="rect">
            <a:avLst/>
          </a:prstGeom>
        </p:spPr>
      </p:pic>
      <p:pic>
        <p:nvPicPr>
          <p:cNvPr id="16" name="Afbeelding 15"/>
          <p:cNvPicPr>
            <a:picLocks noChangeAspect="1"/>
          </p:cNvPicPr>
          <p:nvPr/>
        </p:nvPicPr>
        <p:blipFill rotWithShape="1">
          <a:blip r:embed="rId2"/>
          <a:srcRect r="77204" b="38195"/>
          <a:stretch/>
        </p:blipFill>
        <p:spPr>
          <a:xfrm>
            <a:off x="0" y="0"/>
            <a:ext cx="2779295" cy="3946358"/>
          </a:xfrm>
          <a:prstGeom prst="rect">
            <a:avLst/>
          </a:prstGeom>
        </p:spPr>
      </p:pic>
      <p:pic>
        <p:nvPicPr>
          <p:cNvPr id="17" name="Afbeelding 16"/>
          <p:cNvPicPr>
            <a:picLocks noChangeAspect="1"/>
          </p:cNvPicPr>
          <p:nvPr/>
        </p:nvPicPr>
        <p:blipFill rotWithShape="1">
          <a:blip r:embed="rId2"/>
          <a:srcRect r="53125" b="38195"/>
          <a:stretch/>
        </p:blipFill>
        <p:spPr>
          <a:xfrm>
            <a:off x="0" y="0"/>
            <a:ext cx="5715000" cy="3946358"/>
          </a:xfrm>
          <a:prstGeom prst="rect">
            <a:avLst/>
          </a:prstGeom>
        </p:spPr>
      </p:pic>
      <p:pic>
        <p:nvPicPr>
          <p:cNvPr id="18" name="Afbeelding 17"/>
          <p:cNvPicPr>
            <a:picLocks noChangeAspect="1"/>
          </p:cNvPicPr>
          <p:nvPr/>
        </p:nvPicPr>
        <p:blipFill rotWithShape="1">
          <a:blip r:embed="rId2"/>
          <a:srcRect r="29144" b="38006"/>
          <a:stretch/>
        </p:blipFill>
        <p:spPr>
          <a:xfrm>
            <a:off x="0" y="0"/>
            <a:ext cx="8638674" cy="3958389"/>
          </a:xfrm>
          <a:prstGeom prst="rect">
            <a:avLst/>
          </a:prstGeom>
        </p:spPr>
      </p:pic>
      <p:pic>
        <p:nvPicPr>
          <p:cNvPr id="19" name="Afbeelding 18"/>
          <p:cNvPicPr>
            <a:picLocks noChangeAspect="1"/>
          </p:cNvPicPr>
          <p:nvPr/>
        </p:nvPicPr>
        <p:blipFill rotWithShape="1">
          <a:blip r:embed="rId2"/>
          <a:srcRect b="15583"/>
          <a:stretch/>
        </p:blipFill>
        <p:spPr>
          <a:xfrm>
            <a:off x="0" y="0"/>
            <a:ext cx="12192000" cy="5390147"/>
          </a:xfrm>
          <a:prstGeom prst="rect">
            <a:avLst/>
          </a:prstGeom>
        </p:spPr>
      </p:pic>
      <p:pic>
        <p:nvPicPr>
          <p:cNvPr id="20" name="Afbeelding 19"/>
          <p:cNvPicPr>
            <a:picLocks noChangeAspect="1"/>
          </p:cNvPicPr>
          <p:nvPr/>
        </p:nvPicPr>
        <p:blipFill>
          <a:blip r:embed="rId2"/>
          <a:stretch>
            <a:fillRect/>
          </a:stretch>
        </p:blipFill>
        <p:spPr>
          <a:xfrm>
            <a:off x="0" y="0"/>
            <a:ext cx="12192000" cy="6385138"/>
          </a:xfrm>
          <a:prstGeom prst="rect">
            <a:avLst/>
          </a:prstGeom>
        </p:spPr>
      </p:pic>
    </p:spTree>
    <p:extLst>
      <p:ext uri="{BB962C8B-B14F-4D97-AF65-F5344CB8AC3E}">
        <p14:creationId xmlns:p14="http://schemas.microsoft.com/office/powerpoint/2010/main" val="50689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opgaves 2.5 t/m 2.7 lees bijbehorende tekst als je er niet uit komt. </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a:t>
            </a:r>
          </a:p>
          <a:p>
            <a:r>
              <a:rPr lang="nl-NL" sz="2500" dirty="0" smtClean="0"/>
              <a:t>Zelfstandig verder lezen 2.3 keynesianen loon = koopkracht</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2290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866"/>
          <a:stretch/>
        </p:blipFill>
        <p:spPr>
          <a:xfrm>
            <a:off x="0" y="0"/>
            <a:ext cx="9926053" cy="1528012"/>
          </a:xfrm>
          <a:prstGeom prst="rect">
            <a:avLst/>
          </a:prstGeom>
        </p:spPr>
      </p:pic>
      <p:pic>
        <p:nvPicPr>
          <p:cNvPr id="5" name="Afbeelding 4"/>
          <p:cNvPicPr>
            <a:picLocks noChangeAspect="1"/>
          </p:cNvPicPr>
          <p:nvPr/>
        </p:nvPicPr>
        <p:blipFill rotWithShape="1">
          <a:blip r:embed="rId2"/>
          <a:srcRect b="61309"/>
          <a:stretch/>
        </p:blipFill>
        <p:spPr>
          <a:xfrm>
            <a:off x="0" y="0"/>
            <a:ext cx="9926053" cy="2671012"/>
          </a:xfrm>
          <a:prstGeom prst="rect">
            <a:avLst/>
          </a:prstGeom>
        </p:spPr>
      </p:pic>
      <p:pic>
        <p:nvPicPr>
          <p:cNvPr id="6" name="Afbeelding 5"/>
          <p:cNvPicPr>
            <a:picLocks noChangeAspect="1"/>
          </p:cNvPicPr>
          <p:nvPr/>
        </p:nvPicPr>
        <p:blipFill rotWithShape="1">
          <a:blip r:embed="rId2"/>
          <a:srcRect b="53117"/>
          <a:stretch/>
        </p:blipFill>
        <p:spPr>
          <a:xfrm>
            <a:off x="0" y="0"/>
            <a:ext cx="9926053" cy="3236496"/>
          </a:xfrm>
          <a:prstGeom prst="rect">
            <a:avLst/>
          </a:prstGeom>
        </p:spPr>
      </p:pic>
      <p:pic>
        <p:nvPicPr>
          <p:cNvPr id="7" name="Afbeelding 6"/>
          <p:cNvPicPr>
            <a:picLocks noChangeAspect="1"/>
          </p:cNvPicPr>
          <p:nvPr/>
        </p:nvPicPr>
        <p:blipFill rotWithShape="1">
          <a:blip r:embed="rId2"/>
          <a:srcRect b="43880"/>
          <a:stretch/>
        </p:blipFill>
        <p:spPr>
          <a:xfrm>
            <a:off x="0" y="-1"/>
            <a:ext cx="9926053" cy="3874169"/>
          </a:xfrm>
          <a:prstGeom prst="rect">
            <a:avLst/>
          </a:prstGeom>
        </p:spPr>
      </p:pic>
      <p:pic>
        <p:nvPicPr>
          <p:cNvPr id="8" name="Afbeelding 7"/>
          <p:cNvPicPr>
            <a:picLocks noChangeAspect="1"/>
          </p:cNvPicPr>
          <p:nvPr/>
        </p:nvPicPr>
        <p:blipFill rotWithShape="1">
          <a:blip r:embed="rId2"/>
          <a:srcRect b="35166"/>
          <a:stretch/>
        </p:blipFill>
        <p:spPr>
          <a:xfrm>
            <a:off x="0" y="0"/>
            <a:ext cx="9926053" cy="4475748"/>
          </a:xfrm>
          <a:prstGeom prst="rect">
            <a:avLst/>
          </a:prstGeom>
        </p:spPr>
      </p:pic>
      <p:pic>
        <p:nvPicPr>
          <p:cNvPr id="9" name="Afbeelding 8"/>
          <p:cNvPicPr>
            <a:picLocks noChangeAspect="1"/>
          </p:cNvPicPr>
          <p:nvPr/>
        </p:nvPicPr>
        <p:blipFill rotWithShape="1">
          <a:blip r:embed="rId2"/>
          <a:srcRect b="30286"/>
          <a:stretch/>
        </p:blipFill>
        <p:spPr>
          <a:xfrm>
            <a:off x="0" y="-1"/>
            <a:ext cx="9926053" cy="4812633"/>
          </a:xfrm>
          <a:prstGeom prst="rect">
            <a:avLst/>
          </a:prstGeom>
        </p:spPr>
      </p:pic>
      <p:pic>
        <p:nvPicPr>
          <p:cNvPr id="10" name="Afbeelding 9"/>
          <p:cNvPicPr>
            <a:picLocks noChangeAspect="1"/>
          </p:cNvPicPr>
          <p:nvPr/>
        </p:nvPicPr>
        <p:blipFill rotWithShape="1">
          <a:blip r:embed="rId2"/>
          <a:srcRect b="26626"/>
          <a:stretch/>
        </p:blipFill>
        <p:spPr>
          <a:xfrm>
            <a:off x="0" y="0"/>
            <a:ext cx="9926053" cy="5065296"/>
          </a:xfrm>
          <a:prstGeom prst="rect">
            <a:avLst/>
          </a:prstGeom>
        </p:spPr>
      </p:pic>
      <p:pic>
        <p:nvPicPr>
          <p:cNvPr id="11" name="Afbeelding 10"/>
          <p:cNvPicPr>
            <a:picLocks noChangeAspect="1"/>
          </p:cNvPicPr>
          <p:nvPr/>
        </p:nvPicPr>
        <p:blipFill rotWithShape="1">
          <a:blip r:embed="rId2"/>
          <a:srcRect b="17040"/>
          <a:stretch/>
        </p:blipFill>
        <p:spPr>
          <a:xfrm>
            <a:off x="0" y="-1"/>
            <a:ext cx="9926053" cy="5727033"/>
          </a:xfrm>
          <a:prstGeom prst="rect">
            <a:avLst/>
          </a:prstGeom>
        </p:spPr>
      </p:pic>
      <p:pic>
        <p:nvPicPr>
          <p:cNvPr id="12" name="Afbeelding 11"/>
          <p:cNvPicPr>
            <a:picLocks noChangeAspect="1"/>
          </p:cNvPicPr>
          <p:nvPr/>
        </p:nvPicPr>
        <p:blipFill rotWithShape="1">
          <a:blip r:embed="rId2"/>
          <a:srcRect b="7454"/>
          <a:stretch/>
        </p:blipFill>
        <p:spPr>
          <a:xfrm>
            <a:off x="0" y="-1"/>
            <a:ext cx="9926053" cy="6388769"/>
          </a:xfrm>
          <a:prstGeom prst="rect">
            <a:avLst/>
          </a:prstGeom>
        </p:spPr>
      </p:pic>
      <p:pic>
        <p:nvPicPr>
          <p:cNvPr id="13" name="Afbeelding 12"/>
          <p:cNvPicPr>
            <a:picLocks noChangeAspect="1"/>
          </p:cNvPicPr>
          <p:nvPr/>
        </p:nvPicPr>
        <p:blipFill>
          <a:blip r:embed="rId2"/>
          <a:stretch>
            <a:fillRect/>
          </a:stretch>
        </p:blipFill>
        <p:spPr>
          <a:xfrm>
            <a:off x="0" y="-1"/>
            <a:ext cx="9926053" cy="6903385"/>
          </a:xfrm>
          <a:prstGeom prst="rect">
            <a:avLst/>
          </a:prstGeom>
        </p:spPr>
      </p:pic>
    </p:spTree>
    <p:extLst>
      <p:ext uri="{BB962C8B-B14F-4D97-AF65-F5344CB8AC3E}">
        <p14:creationId xmlns:p14="http://schemas.microsoft.com/office/powerpoint/2010/main" val="54849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Nabespreken toets:</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27219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Lees 1.1 conjunctuurschommelingen tot opgave 1.2 en maak 1.1 en 1.2</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a:t>
            </a:r>
          </a:p>
          <a:p>
            <a:r>
              <a:rPr lang="nl-NL" sz="2500" dirty="0" smtClean="0"/>
              <a:t>Verder met lezen en opgave 1.3 maken.</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9628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1972"/>
          <a:stretch/>
        </p:blipFill>
        <p:spPr>
          <a:xfrm>
            <a:off x="0" y="0"/>
            <a:ext cx="12192000" cy="1455821"/>
          </a:xfrm>
          <a:prstGeom prst="rect">
            <a:avLst/>
          </a:prstGeom>
        </p:spPr>
      </p:pic>
      <p:pic>
        <p:nvPicPr>
          <p:cNvPr id="5" name="Afbeelding 4"/>
          <p:cNvPicPr>
            <a:picLocks noChangeAspect="1"/>
          </p:cNvPicPr>
          <p:nvPr/>
        </p:nvPicPr>
        <p:blipFill rotWithShape="1">
          <a:blip r:embed="rId2"/>
          <a:srcRect b="46572"/>
          <a:stretch/>
        </p:blipFill>
        <p:spPr>
          <a:xfrm>
            <a:off x="0" y="0"/>
            <a:ext cx="12192000" cy="2045368"/>
          </a:xfrm>
          <a:prstGeom prst="rect">
            <a:avLst/>
          </a:prstGeom>
        </p:spPr>
      </p:pic>
      <p:pic>
        <p:nvPicPr>
          <p:cNvPr id="6" name="Afbeelding 5"/>
          <p:cNvPicPr>
            <a:picLocks noChangeAspect="1"/>
          </p:cNvPicPr>
          <p:nvPr/>
        </p:nvPicPr>
        <p:blipFill rotWithShape="1">
          <a:blip r:embed="rId2"/>
          <a:srcRect b="37458"/>
          <a:stretch/>
        </p:blipFill>
        <p:spPr>
          <a:xfrm>
            <a:off x="0" y="0"/>
            <a:ext cx="12192000" cy="2394284"/>
          </a:xfrm>
          <a:prstGeom prst="rect">
            <a:avLst/>
          </a:prstGeom>
        </p:spPr>
      </p:pic>
      <p:pic>
        <p:nvPicPr>
          <p:cNvPr id="7" name="Afbeelding 6"/>
          <p:cNvPicPr>
            <a:picLocks noChangeAspect="1"/>
          </p:cNvPicPr>
          <p:nvPr/>
        </p:nvPicPr>
        <p:blipFill rotWithShape="1">
          <a:blip r:embed="rId2"/>
          <a:srcRect b="25829"/>
          <a:stretch/>
        </p:blipFill>
        <p:spPr>
          <a:xfrm>
            <a:off x="0" y="0"/>
            <a:ext cx="12192000" cy="2839453"/>
          </a:xfrm>
          <a:prstGeom prst="rect">
            <a:avLst/>
          </a:prstGeom>
        </p:spPr>
      </p:pic>
      <p:pic>
        <p:nvPicPr>
          <p:cNvPr id="8" name="Afbeelding 7"/>
          <p:cNvPicPr>
            <a:picLocks noChangeAspect="1"/>
          </p:cNvPicPr>
          <p:nvPr/>
        </p:nvPicPr>
        <p:blipFill rotWithShape="1">
          <a:blip r:embed="rId2"/>
          <a:srcRect b="14515"/>
          <a:stretch/>
        </p:blipFill>
        <p:spPr>
          <a:xfrm>
            <a:off x="0" y="0"/>
            <a:ext cx="12192000" cy="3272589"/>
          </a:xfrm>
          <a:prstGeom prst="rect">
            <a:avLst/>
          </a:prstGeom>
        </p:spPr>
      </p:pic>
      <p:pic>
        <p:nvPicPr>
          <p:cNvPr id="9" name="Afbeelding 8"/>
          <p:cNvPicPr>
            <a:picLocks noChangeAspect="1"/>
          </p:cNvPicPr>
          <p:nvPr/>
        </p:nvPicPr>
        <p:blipFill>
          <a:blip r:embed="rId2"/>
          <a:stretch>
            <a:fillRect/>
          </a:stretch>
        </p:blipFill>
        <p:spPr>
          <a:xfrm>
            <a:off x="0" y="0"/>
            <a:ext cx="12192000" cy="3828288"/>
          </a:xfrm>
          <a:prstGeom prst="rect">
            <a:avLst/>
          </a:prstGeom>
        </p:spPr>
      </p:pic>
    </p:spTree>
    <p:extLst>
      <p:ext uri="{BB962C8B-B14F-4D97-AF65-F5344CB8AC3E}">
        <p14:creationId xmlns:p14="http://schemas.microsoft.com/office/powerpoint/2010/main" val="16364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 en structuur.</a:t>
            </a:r>
            <a:endParaRPr lang="nl-NL" dirty="0"/>
          </a:p>
        </p:txBody>
      </p:sp>
      <p:sp>
        <p:nvSpPr>
          <p:cNvPr id="3" name="Tijdelijke aanduiding voor inhoud 2"/>
          <p:cNvSpPr>
            <a:spLocks noGrp="1"/>
          </p:cNvSpPr>
          <p:nvPr>
            <p:ph idx="1"/>
          </p:nvPr>
        </p:nvSpPr>
        <p:spPr>
          <a:xfrm>
            <a:off x="677334" y="1323475"/>
            <a:ext cx="8596668" cy="4717888"/>
          </a:xfrm>
        </p:spPr>
        <p:txBody>
          <a:bodyPr>
            <a:noAutofit/>
          </a:bodyPr>
          <a:lstStyle/>
          <a:p>
            <a:r>
              <a:rPr lang="nl-NL" sz="2500" dirty="0" smtClean="0"/>
              <a:t>De economie wordt bepaald door de conjunctuur en door de structuur van een land.</a:t>
            </a:r>
          </a:p>
          <a:p>
            <a:r>
              <a:rPr lang="nl-NL" sz="2500" dirty="0" smtClean="0"/>
              <a:t>De conjunctuur = vraagzijde van de economie = effectieve vraag.</a:t>
            </a:r>
          </a:p>
          <a:p>
            <a:r>
              <a:rPr lang="nl-NL" sz="2500" dirty="0" smtClean="0"/>
              <a:t>Betekenis: de totale bestedingen in een land = effectieve vraag.</a:t>
            </a:r>
          </a:p>
          <a:p>
            <a:r>
              <a:rPr lang="nl-NL" sz="2500" dirty="0" smtClean="0"/>
              <a:t>De structuur = aanbodzijde van de economie = productiecapaciteit.</a:t>
            </a:r>
          </a:p>
          <a:p>
            <a:r>
              <a:rPr lang="nl-NL" sz="2500" dirty="0" smtClean="0"/>
              <a:t>Hoeveel kunnen we maximaal produceren in een land = productiecapaciteit.</a:t>
            </a:r>
            <a:endParaRPr lang="nl-NL" sz="2500" dirty="0"/>
          </a:p>
        </p:txBody>
      </p:sp>
    </p:spTree>
    <p:extLst>
      <p:ext uri="{BB962C8B-B14F-4D97-AF65-F5344CB8AC3E}">
        <p14:creationId xmlns:p14="http://schemas.microsoft.com/office/powerpoint/2010/main" val="2533024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Conjunctuur:</a:t>
            </a:r>
            <a:endParaRPr lang="nl-NL" dirty="0"/>
          </a:p>
        </p:txBody>
      </p:sp>
      <p:sp>
        <p:nvSpPr>
          <p:cNvPr id="3" name="Tijdelijke aanduiding voor inhoud 2"/>
          <p:cNvSpPr>
            <a:spLocks noGrp="1"/>
          </p:cNvSpPr>
          <p:nvPr>
            <p:ph idx="1"/>
          </p:nvPr>
        </p:nvSpPr>
        <p:spPr>
          <a:xfrm>
            <a:off x="517358" y="1179095"/>
            <a:ext cx="8756644" cy="4862267"/>
          </a:xfrm>
        </p:spPr>
        <p:txBody>
          <a:bodyPr>
            <a:noAutofit/>
          </a:bodyPr>
          <a:lstStyle/>
          <a:p>
            <a:r>
              <a:rPr lang="nl-NL" sz="2500" dirty="0" smtClean="0"/>
              <a:t>Kijk mee naar figuur 1.1</a:t>
            </a:r>
          </a:p>
          <a:p>
            <a:r>
              <a:rPr lang="nl-NL" sz="2500" dirty="0" smtClean="0"/>
              <a:t>3 conjuncturele situaties:</a:t>
            </a:r>
          </a:p>
          <a:p>
            <a:r>
              <a:rPr lang="nl-NL" sz="2500" dirty="0" smtClean="0"/>
              <a:t>De effectieve vraag &lt; productiecapaciteit = laag conjunctuur.</a:t>
            </a:r>
          </a:p>
          <a:p>
            <a:r>
              <a:rPr lang="nl-NL" sz="2500" dirty="0" smtClean="0"/>
              <a:t>De effectieve vraag = productiecapaciteit = bestedingsevenwicht.</a:t>
            </a:r>
          </a:p>
          <a:p>
            <a:r>
              <a:rPr lang="nl-NL" sz="2500" dirty="0" smtClean="0"/>
              <a:t>De effectieve vraag &gt; productiecapaciteit = hoog conjunctuur.</a:t>
            </a:r>
          </a:p>
          <a:p>
            <a:r>
              <a:rPr lang="nl-NL" sz="2500" dirty="0" smtClean="0"/>
              <a:t>Laag conjunctuur = onderbestedingen = conjuncturele werkloosheid.</a:t>
            </a:r>
          </a:p>
          <a:p>
            <a:r>
              <a:rPr lang="nl-NL" sz="2500" dirty="0" smtClean="0"/>
              <a:t>Hoog conjunctuur = overbestedingen = bestedingsinflatie.</a:t>
            </a:r>
            <a:endParaRPr lang="nl-NL" sz="2500" dirty="0"/>
          </a:p>
        </p:txBody>
      </p:sp>
    </p:spTree>
    <p:extLst>
      <p:ext uri="{BB962C8B-B14F-4D97-AF65-F5344CB8AC3E}">
        <p14:creationId xmlns:p14="http://schemas.microsoft.com/office/powerpoint/2010/main" val="268630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3768" y="1"/>
            <a:ext cx="8600233" cy="1930400"/>
          </a:xfrm>
        </p:spPr>
        <p:txBody>
          <a:bodyPr/>
          <a:lstStyle/>
          <a:p>
            <a:r>
              <a:rPr lang="nl-NL" dirty="0" smtClean="0"/>
              <a:t>1.2 crisis	</a:t>
            </a:r>
            <a:endParaRPr lang="nl-NL" dirty="0"/>
          </a:p>
        </p:txBody>
      </p:sp>
      <p:sp>
        <p:nvSpPr>
          <p:cNvPr id="3" name="Tijdelijke aanduiding voor inhoud 2"/>
          <p:cNvSpPr>
            <a:spLocks noGrp="1"/>
          </p:cNvSpPr>
          <p:nvPr>
            <p:ph idx="1"/>
          </p:nvPr>
        </p:nvSpPr>
        <p:spPr>
          <a:xfrm>
            <a:off x="120316" y="385011"/>
            <a:ext cx="11105147" cy="5656351"/>
          </a:xfrm>
        </p:spPr>
        <p:txBody>
          <a:bodyPr>
            <a:noAutofit/>
          </a:bodyPr>
          <a:lstStyle/>
          <a:p>
            <a:r>
              <a:rPr lang="nl-NL" sz="2400" dirty="0" smtClean="0"/>
              <a:t>Eind 2007, economische crisis start in Amerika.</a:t>
            </a:r>
          </a:p>
          <a:p>
            <a:r>
              <a:rPr lang="nl-NL" sz="2400" dirty="0" smtClean="0"/>
              <a:t>Hypotheekleningen verstrekt die niet terug betaald kunnen worden.</a:t>
            </a:r>
          </a:p>
          <a:p>
            <a:r>
              <a:rPr lang="nl-NL" sz="2400" dirty="0" smtClean="0"/>
              <a:t>hypotheekbanken komen in de problemen, huizenmarkt stort in.</a:t>
            </a:r>
          </a:p>
          <a:p>
            <a:r>
              <a:rPr lang="nl-NL" sz="2400" dirty="0" smtClean="0"/>
              <a:t>Effectenbanken komen in de problemen, aandelen koersen daling enorm.</a:t>
            </a:r>
          </a:p>
          <a:p>
            <a:r>
              <a:rPr lang="nl-NL" sz="2400" dirty="0" smtClean="0"/>
              <a:t>Ook banken in Europa en Azië in de problemen, koersen dalen wereldwijd.</a:t>
            </a:r>
          </a:p>
          <a:p>
            <a:r>
              <a:rPr lang="nl-NL" sz="2400" dirty="0" smtClean="0"/>
              <a:t>Bedrijfsleven krijgt het moeilijk, komen lastig aan krediet.</a:t>
            </a:r>
          </a:p>
          <a:p>
            <a:r>
              <a:rPr lang="nl-NL" sz="2400" dirty="0" smtClean="0"/>
              <a:t>Kredietcrisis </a:t>
            </a:r>
            <a:r>
              <a:rPr lang="nl-NL" sz="2400" dirty="0" smtClean="0">
                <a:sym typeface="Wingdings" panose="05000000000000000000" pitchFamily="2" charset="2"/>
              </a:rPr>
              <a:t> economische crisis.</a:t>
            </a:r>
          </a:p>
          <a:p>
            <a:r>
              <a:rPr lang="nl-NL" sz="2400" dirty="0" smtClean="0">
                <a:sym typeface="Wingdings" panose="05000000000000000000" pitchFamily="2" charset="2"/>
              </a:rPr>
              <a:t>reden: banken gaan failliet.</a:t>
            </a:r>
          </a:p>
          <a:p>
            <a:r>
              <a:rPr lang="nl-NL" sz="2400" dirty="0" smtClean="0">
                <a:sym typeface="Wingdings" panose="05000000000000000000" pitchFamily="2" charset="2"/>
              </a:rPr>
              <a:t>Consumentenvertrouwen daalt  uitstelen bestedingen.</a:t>
            </a:r>
          </a:p>
          <a:p>
            <a:r>
              <a:rPr lang="nl-NL" sz="2400" dirty="0" smtClean="0">
                <a:sym typeface="Wingdings" panose="05000000000000000000" pitchFamily="2" charset="2"/>
              </a:rPr>
              <a:t>Aandelen koersen dalen  aandeelbezit wordt armer  consumentenvertrouwen daalt meer</a:t>
            </a:r>
          </a:p>
          <a:p>
            <a:r>
              <a:rPr lang="nl-NL" sz="2400" dirty="0" smtClean="0">
                <a:sym typeface="Wingdings" panose="05000000000000000000" pitchFamily="2" charset="2"/>
              </a:rPr>
              <a:t>werkloosheid die ontstaat door gebrekkige vraag  conjuncturele werkloosheid.</a:t>
            </a:r>
            <a:endParaRPr lang="nl-NL" sz="2400" dirty="0" smtClean="0"/>
          </a:p>
          <a:p>
            <a:endParaRPr lang="nl-NL" sz="2400" dirty="0"/>
          </a:p>
        </p:txBody>
      </p:sp>
    </p:spTree>
    <p:extLst>
      <p:ext uri="{BB962C8B-B14F-4D97-AF65-F5344CB8AC3E}">
        <p14:creationId xmlns:p14="http://schemas.microsoft.com/office/powerpoint/2010/main" val="17901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fontScale="90000"/>
          </a:bodyPr>
          <a:lstStyle/>
          <a:p>
            <a:r>
              <a:rPr lang="nl-NL" dirty="0" smtClean="0"/>
              <a:t>Maak opgaves 1.3 t/m 1.5. lees bijbehorende tekst als je er niet uit komt.</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a:t>
            </a:r>
          </a:p>
          <a:p>
            <a:r>
              <a:rPr lang="nl-NL" sz="2500" dirty="0" smtClean="0"/>
              <a:t>Lees paragraaf 1.3 de vraagzijde van de economie en maak opgave 1.6</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7493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1512</TotalTime>
  <Words>829</Words>
  <Application>Microsoft Office PowerPoint</Application>
  <PresentationFormat>Breedbeeld</PresentationFormat>
  <Paragraphs>153</Paragraphs>
  <Slides>24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24</vt:i4>
      </vt:variant>
    </vt:vector>
  </HeadingPairs>
  <TitlesOfParts>
    <vt:vector size="29" baseType="lpstr">
      <vt:lpstr>Arial</vt:lpstr>
      <vt:lpstr>Trebuchet MS</vt:lpstr>
      <vt:lpstr>Wingdings</vt:lpstr>
      <vt:lpstr>Wingdings 3</vt:lpstr>
      <vt:lpstr>Facet</vt:lpstr>
      <vt:lpstr>Welkom VWO 5.</vt:lpstr>
      <vt:lpstr>Lessen aankomende week</vt:lpstr>
      <vt:lpstr>Nabespreken toets:</vt:lpstr>
      <vt:lpstr>Lees 1.1 conjunctuurschommelingen tot opgave 1.2 en maak 1.1 en 1.2</vt:lpstr>
      <vt:lpstr>PowerPoint-presentatie</vt:lpstr>
      <vt:lpstr>Conjunctuur en structuur.</vt:lpstr>
      <vt:lpstr>Conjunctuur:</vt:lpstr>
      <vt:lpstr>1.2 crisis </vt:lpstr>
      <vt:lpstr>Maak opgaves 1.3 t/m 1.5. lees bijbehorende tekst als je er niet uit komt.</vt:lpstr>
      <vt:lpstr>PowerPoint-presentatie</vt:lpstr>
      <vt:lpstr>De vraagzijde:</vt:lpstr>
      <vt:lpstr>Maak opgaves 1.6 t/m 1.8 lees bijbehorende tekst als je er niet uit komt.</vt:lpstr>
      <vt:lpstr>PowerPoint-presentatie</vt:lpstr>
      <vt:lpstr>PowerPoint-presentatie</vt:lpstr>
      <vt:lpstr>1.4 de aanbodzijde </vt:lpstr>
      <vt:lpstr>Maak opgaves 1.9 en 1.10 lees bijbehorende tekst als je er niet uit komt. Daarna zelftestopgave 1.18</vt:lpstr>
      <vt:lpstr>PowerPoint-presentatie</vt:lpstr>
      <vt:lpstr>PowerPoint-presentatie</vt:lpstr>
      <vt:lpstr>Les 3: hoofdstuk 2, klassieken en keynes.</vt:lpstr>
      <vt:lpstr>Klassieken theorie en werkloosheid. </vt:lpstr>
      <vt:lpstr>Maak opgaves 2.1 t/m 2.4 lees bijbehorende tekst als je er niet uit komt. </vt:lpstr>
      <vt:lpstr>PowerPoint-presentatie</vt:lpstr>
      <vt:lpstr>Maak opgaves 2.5 t/m 2.7 lees bijbehorende tekst als je er niet uit komt. </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185</cp:revision>
  <dcterms:created xsi:type="dcterms:W3CDTF">2017-08-27T09:00:36Z</dcterms:created>
  <dcterms:modified xsi:type="dcterms:W3CDTF">2018-01-22T07:56:22Z</dcterms:modified>
</cp:coreProperties>
</file>